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Tek Tall Arabic" charset="1" panose="00000000000000000000"/>
      <p:regular r:id="rId18"/>
    </p:embeddedFont>
    <p:embeddedFont>
      <p:font typeface="IBM Plex Sans Condensed" charset="1" panose="020B05060502030002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jpeg>
</file>

<file path=ppt/media/image23.png>
</file>

<file path=ppt/media/image24.png>
</file>

<file path=ppt/media/image25.jpeg>
</file>

<file path=ppt/media/image26.jpeg>
</file>

<file path=ppt/media/image3.sv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https://www.loom.com/share/4ff32e2522c64225abc64480e9a733f3" TargetMode="External" Type="http://schemas.openxmlformats.org/officeDocument/2006/relationships/hyperlink"/><Relationship Id="rId6" Target="https://docs.google.com/spreadsheets/d/1MBNNBZeseFCOY-80MUO-T80XOq3S8rsu/edit?usp=drive_link&amp;ouid=117046160201599489244&amp;rtpof=true&amp;sd=true" TargetMode="External" Type="http://schemas.openxmlformats.org/officeDocument/2006/relationships/hyperlink"/></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2.png" Type="http://schemas.openxmlformats.org/officeDocument/2006/relationships/image"/><Relationship Id="rId9"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9.pn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grpSp>
        <p:nvGrpSpPr>
          <p:cNvPr name="Group 2" id="2"/>
          <p:cNvGrpSpPr/>
          <p:nvPr/>
        </p:nvGrpSpPr>
        <p:grpSpPr>
          <a:xfrm rot="0">
            <a:off x="6231033" y="-246337"/>
            <a:ext cx="12327937" cy="10779673"/>
            <a:chOff x="0" y="0"/>
            <a:chExt cx="16437249" cy="14372898"/>
          </a:xfrm>
        </p:grpSpPr>
        <p:pic>
          <p:nvPicPr>
            <p:cNvPr name="Picture 3" id="3"/>
            <p:cNvPicPr>
              <a:picLocks noChangeAspect="true"/>
            </p:cNvPicPr>
            <p:nvPr/>
          </p:nvPicPr>
          <p:blipFill>
            <a:blip r:embed="rId2"/>
            <a:srcRect l="17891" t="0" r="17891" b="0"/>
            <a:stretch>
              <a:fillRect/>
            </a:stretch>
          </p:blipFill>
          <p:spPr>
            <a:xfrm flipH="false" flipV="false">
              <a:off x="0" y="0"/>
              <a:ext cx="16437249" cy="14372898"/>
            </a:xfrm>
            <a:prstGeom prst="rect">
              <a:avLst/>
            </a:prstGeom>
          </p:spPr>
        </p:pic>
      </p:grpSp>
      <p:sp>
        <p:nvSpPr>
          <p:cNvPr name="Freeform 4" id="4"/>
          <p:cNvSpPr/>
          <p:nvPr/>
        </p:nvSpPr>
        <p:spPr>
          <a:xfrm flipH="false" flipV="false" rot="0">
            <a:off x="6192933" y="-486797"/>
            <a:ext cx="6244511" cy="11260594"/>
          </a:xfrm>
          <a:custGeom>
            <a:avLst/>
            <a:gdLst/>
            <a:ahLst/>
            <a:cxnLst/>
            <a:rect r="r" b="b" t="t" l="l"/>
            <a:pathLst>
              <a:path h="11260594" w="6244511">
                <a:moveTo>
                  <a:pt x="0" y="0"/>
                </a:moveTo>
                <a:lnTo>
                  <a:pt x="6244511" y="0"/>
                </a:lnTo>
                <a:lnTo>
                  <a:pt x="6244511" y="11260594"/>
                </a:lnTo>
                <a:lnTo>
                  <a:pt x="0" y="11260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V="true">
            <a:off x="-299307" y="7502838"/>
            <a:ext cx="11524680" cy="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468188" y="5257800"/>
            <a:ext cx="10856100" cy="1840012"/>
          </a:xfrm>
          <a:prstGeom prst="rect">
            <a:avLst/>
          </a:prstGeom>
        </p:spPr>
        <p:txBody>
          <a:bodyPr anchor="t" rtlCol="false" tIns="0" lIns="0" bIns="0" rIns="0">
            <a:spAutoFit/>
          </a:bodyPr>
          <a:lstStyle/>
          <a:p>
            <a:pPr algn="l">
              <a:lnSpc>
                <a:spcPts val="14171"/>
              </a:lnSpc>
            </a:pPr>
            <a:r>
              <a:rPr lang="en-US" sz="12882">
                <a:solidFill>
                  <a:srgbClr val="17D5FF"/>
                </a:solidFill>
                <a:latin typeface="Tek Tall Arabic"/>
              </a:rPr>
              <a:t>IMDB MOVIES ANALYSIS</a:t>
            </a:r>
          </a:p>
        </p:txBody>
      </p:sp>
      <p:sp>
        <p:nvSpPr>
          <p:cNvPr name="TextBox 7" id="7"/>
          <p:cNvSpPr txBox="true"/>
          <p:nvPr/>
        </p:nvSpPr>
        <p:spPr>
          <a:xfrm rot="0">
            <a:off x="1028700" y="7666352"/>
            <a:ext cx="8771058" cy="1989456"/>
          </a:xfrm>
          <a:prstGeom prst="rect">
            <a:avLst/>
          </a:prstGeom>
        </p:spPr>
        <p:txBody>
          <a:bodyPr anchor="t" rtlCol="false" tIns="0" lIns="0" bIns="0" rIns="0">
            <a:spAutoFit/>
          </a:bodyPr>
          <a:lstStyle/>
          <a:p>
            <a:pPr algn="l">
              <a:lnSpc>
                <a:spcPts val="3219"/>
              </a:lnSpc>
            </a:pPr>
            <a:r>
              <a:rPr lang="en-US" sz="2299">
                <a:solidFill>
                  <a:srgbClr val="FFFFFF"/>
                </a:solidFill>
                <a:latin typeface="IBM Plex Sans Condensed"/>
              </a:rPr>
              <a:t>Presented By, Pranav Jadhav</a:t>
            </a:r>
          </a:p>
          <a:p>
            <a:pPr algn="l">
              <a:lnSpc>
                <a:spcPts val="3219"/>
              </a:lnSpc>
            </a:pPr>
          </a:p>
          <a:p>
            <a:pPr algn="l">
              <a:lnSpc>
                <a:spcPts val="3219"/>
              </a:lnSpc>
            </a:pPr>
            <a:r>
              <a:rPr lang="en-US" sz="2299" u="sng">
                <a:solidFill>
                  <a:srgbClr val="FFFFFF"/>
                </a:solidFill>
                <a:latin typeface="IBM Plex Sans Condensed"/>
                <a:hlinkClick r:id="rId5" tooltip="https://www.loom.com/share/4ff32e2522c64225abc64480e9a733f3"/>
              </a:rPr>
              <a:t>Loom Vedio Link</a:t>
            </a:r>
          </a:p>
          <a:p>
            <a:pPr algn="l">
              <a:lnSpc>
                <a:spcPts val="3219"/>
              </a:lnSpc>
            </a:pPr>
          </a:p>
          <a:p>
            <a:pPr algn="l">
              <a:lnSpc>
                <a:spcPts val="3219"/>
              </a:lnSpc>
              <a:spcBef>
                <a:spcPct val="0"/>
              </a:spcBef>
            </a:pPr>
            <a:r>
              <a:rPr lang="en-US" sz="2299" u="sng">
                <a:solidFill>
                  <a:srgbClr val="FFFFFF"/>
                </a:solidFill>
                <a:latin typeface="IBM Plex Sans Condensed"/>
                <a:hlinkClick r:id="rId6" tooltip="https://docs.google.com/spreadsheets/d/1MBNNBZeseFCOY-80MUO-T80XOq3S8rsu/edit?usp=drive_link&amp;ouid=117046160201599489244&amp;rtpof=true&amp;sd=true"/>
              </a:rPr>
              <a:t>excel link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73" r="0" b="-5573"/>
            </a:stretch>
          </a:blipFill>
        </p:spPr>
      </p:sp>
      <p:sp>
        <p:nvSpPr>
          <p:cNvPr name="AutoShape 3" id="3"/>
          <p:cNvSpPr/>
          <p:nvPr/>
        </p:nvSpPr>
        <p:spPr>
          <a:xfrm>
            <a:off x="402134" y="1801331"/>
            <a:ext cx="9144000"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174701" y="543303"/>
            <a:ext cx="7210524" cy="4333985"/>
          </a:xfrm>
          <a:custGeom>
            <a:avLst/>
            <a:gdLst/>
            <a:ahLst/>
            <a:cxnLst/>
            <a:rect r="r" b="b" t="t" l="l"/>
            <a:pathLst>
              <a:path h="4333985" w="7210524">
                <a:moveTo>
                  <a:pt x="0" y="0"/>
                </a:moveTo>
                <a:lnTo>
                  <a:pt x="7210523" y="0"/>
                </a:lnTo>
                <a:lnTo>
                  <a:pt x="7210523" y="4333985"/>
                </a:lnTo>
                <a:lnTo>
                  <a:pt x="0" y="4333985"/>
                </a:lnTo>
                <a:lnTo>
                  <a:pt x="0" y="0"/>
                </a:lnTo>
                <a:close/>
              </a:path>
            </a:pathLst>
          </a:custGeom>
          <a:blipFill>
            <a:blip r:embed="rId3">
              <a:alphaModFix amt="85000"/>
            </a:blip>
            <a:stretch>
              <a:fillRect l="0" t="0" r="0" b="0"/>
            </a:stretch>
          </a:blipFill>
        </p:spPr>
      </p:sp>
      <p:sp>
        <p:nvSpPr>
          <p:cNvPr name="Freeform 5" id="5"/>
          <p:cNvSpPr/>
          <p:nvPr/>
        </p:nvSpPr>
        <p:spPr>
          <a:xfrm flipH="false" flipV="false" rot="0">
            <a:off x="10174701" y="5243991"/>
            <a:ext cx="7210524" cy="4333985"/>
          </a:xfrm>
          <a:custGeom>
            <a:avLst/>
            <a:gdLst/>
            <a:ahLst/>
            <a:cxnLst/>
            <a:rect r="r" b="b" t="t" l="l"/>
            <a:pathLst>
              <a:path h="4333985" w="7210524">
                <a:moveTo>
                  <a:pt x="0" y="0"/>
                </a:moveTo>
                <a:lnTo>
                  <a:pt x="7210523" y="0"/>
                </a:lnTo>
                <a:lnTo>
                  <a:pt x="7210523" y="4333985"/>
                </a:lnTo>
                <a:lnTo>
                  <a:pt x="0" y="4333985"/>
                </a:lnTo>
                <a:lnTo>
                  <a:pt x="0" y="0"/>
                </a:lnTo>
                <a:close/>
              </a:path>
            </a:pathLst>
          </a:custGeom>
          <a:blipFill>
            <a:blip r:embed="rId4">
              <a:alphaModFix amt="85000"/>
            </a:blip>
            <a:stretch>
              <a:fillRect l="0" t="0" r="0" b="0"/>
            </a:stretch>
          </a:blipFill>
        </p:spPr>
      </p:sp>
      <p:sp>
        <p:nvSpPr>
          <p:cNvPr name="TextBox 6" id="6"/>
          <p:cNvSpPr txBox="true"/>
          <p:nvPr/>
        </p:nvSpPr>
        <p:spPr>
          <a:xfrm rot="0">
            <a:off x="1204689" y="400050"/>
            <a:ext cx="6097276"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BUDGET ANALYSIS </a:t>
            </a:r>
          </a:p>
        </p:txBody>
      </p:sp>
      <p:sp>
        <p:nvSpPr>
          <p:cNvPr name="TextBox 7" id="7"/>
          <p:cNvSpPr txBox="true"/>
          <p:nvPr/>
        </p:nvSpPr>
        <p:spPr>
          <a:xfrm rot="0">
            <a:off x="742795" y="4172390"/>
            <a:ext cx="7830117" cy="2519519"/>
          </a:xfrm>
          <a:prstGeom prst="rect">
            <a:avLst/>
          </a:prstGeom>
        </p:spPr>
        <p:txBody>
          <a:bodyPr anchor="t" rtlCol="false" tIns="0" lIns="0" bIns="0" rIns="0">
            <a:spAutoFit/>
          </a:bodyPr>
          <a:lstStyle/>
          <a:p>
            <a:pPr algn="l">
              <a:lnSpc>
                <a:spcPts val="2878"/>
              </a:lnSpc>
            </a:pPr>
            <a:r>
              <a:rPr lang="en-US" sz="2056">
                <a:solidFill>
                  <a:srgbClr val="FFFFFF"/>
                </a:solidFill>
                <a:latin typeface="IBM Plex Sans Condensed"/>
              </a:rPr>
              <a:t>The Budget vs Gross chart shows us that there  chances of getting profit. </a:t>
            </a:r>
          </a:p>
          <a:p>
            <a:pPr algn="l">
              <a:lnSpc>
                <a:spcPts val="2878"/>
              </a:lnSpc>
            </a:pPr>
            <a:r>
              <a:rPr lang="en-US" sz="2056">
                <a:solidFill>
                  <a:srgbClr val="FFFFFF"/>
                </a:solidFill>
                <a:latin typeface="IBM Plex Sans Condensed"/>
              </a:rPr>
              <a:t>The coefficient of correlation also showed the value of 0.78 which indicates the positive correlation </a:t>
            </a:r>
          </a:p>
          <a:p>
            <a:pPr algn="l">
              <a:lnSpc>
                <a:spcPts val="2878"/>
              </a:lnSpc>
            </a:pPr>
            <a:r>
              <a:rPr lang="en-US" sz="2056">
                <a:solidFill>
                  <a:srgbClr val="FFFFFF"/>
                </a:solidFill>
                <a:latin typeface="IBM Plex Sans Condensed"/>
              </a:rPr>
              <a:t>The profit vs budget chart also shows the positive trends toward the equation of high in budget tends to high in profit.</a:t>
            </a:r>
          </a:p>
          <a:p>
            <a:pPr algn="l">
              <a:lnSpc>
                <a:spcPts val="2878"/>
              </a:lnSpc>
            </a:pPr>
          </a:p>
          <a:p>
            <a:pPr algn="l" marL="0" indent="0" lvl="0">
              <a:lnSpc>
                <a:spcPts val="2878"/>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AutoShape 2" id="2"/>
          <p:cNvSpPr/>
          <p:nvPr/>
        </p:nvSpPr>
        <p:spPr>
          <a:xfrm>
            <a:off x="402134" y="1801331"/>
            <a:ext cx="9144000"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4" id="4"/>
          <p:cNvSpPr txBox="true"/>
          <p:nvPr/>
        </p:nvSpPr>
        <p:spPr>
          <a:xfrm rot="0">
            <a:off x="1336574" y="680306"/>
            <a:ext cx="6097276"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INSIGHTS </a:t>
            </a:r>
          </a:p>
        </p:txBody>
      </p:sp>
      <p:sp>
        <p:nvSpPr>
          <p:cNvPr name="TextBox 5" id="5"/>
          <p:cNvSpPr txBox="true"/>
          <p:nvPr/>
        </p:nvSpPr>
        <p:spPr>
          <a:xfrm rot="0">
            <a:off x="8161339" y="3345543"/>
            <a:ext cx="8347103" cy="4449587"/>
          </a:xfrm>
          <a:prstGeom prst="rect">
            <a:avLst/>
          </a:prstGeom>
        </p:spPr>
        <p:txBody>
          <a:bodyPr anchor="t" rtlCol="false" tIns="0" lIns="0" bIns="0" rIns="0">
            <a:spAutoFit/>
          </a:bodyPr>
          <a:lstStyle/>
          <a:p>
            <a:pPr algn="l" marL="0" indent="0" lvl="0">
              <a:lnSpc>
                <a:spcPts val="5095"/>
              </a:lnSpc>
              <a:spcBef>
                <a:spcPct val="0"/>
              </a:spcBef>
            </a:pPr>
            <a:r>
              <a:rPr lang="en-US" sz="3639">
                <a:solidFill>
                  <a:srgbClr val="FFFFFF"/>
                </a:solidFill>
                <a:latin typeface="IBM Plex Sans Condensed"/>
              </a:rPr>
              <a:t>In this , project I learned how to apply Excel formulas, piovt tables, power query and statitics in excel as well. It helped me in mastering my statistics and excel concepst and use it to derive the valuable insighsts which help to answer the questions and form a conclusion.</a:t>
            </a:r>
          </a:p>
        </p:txBody>
      </p:sp>
      <p:sp>
        <p:nvSpPr>
          <p:cNvPr name="AutoShape 6" id="6"/>
          <p:cNvSpPr/>
          <p:nvPr/>
        </p:nvSpPr>
        <p:spPr>
          <a:xfrm>
            <a:off x="653448" y="2332901"/>
            <a:ext cx="9144000"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grpSp>
        <p:nvGrpSpPr>
          <p:cNvPr name="Group 2" id="2"/>
          <p:cNvGrpSpPr/>
          <p:nvPr/>
        </p:nvGrpSpPr>
        <p:grpSpPr>
          <a:xfrm rot="0">
            <a:off x="-225038" y="-240321"/>
            <a:ext cx="18738076" cy="5961222"/>
            <a:chOff x="0" y="0"/>
            <a:chExt cx="24984101" cy="7948296"/>
          </a:xfrm>
        </p:grpSpPr>
        <p:pic>
          <p:nvPicPr>
            <p:cNvPr name="Picture 3" id="3"/>
            <p:cNvPicPr>
              <a:picLocks noChangeAspect="true"/>
            </p:cNvPicPr>
            <p:nvPr/>
          </p:nvPicPr>
          <p:blipFill>
            <a:blip r:embed="rId2"/>
            <a:srcRect l="0" t="26139" r="0" b="26139"/>
            <a:stretch>
              <a:fillRect/>
            </a:stretch>
          </p:blipFill>
          <p:spPr>
            <a:xfrm flipH="false" flipV="false">
              <a:off x="0" y="0"/>
              <a:ext cx="24984101" cy="7948296"/>
            </a:xfrm>
            <a:prstGeom prst="rect">
              <a:avLst/>
            </a:prstGeom>
          </p:spPr>
        </p:pic>
      </p:grpSp>
      <p:grpSp>
        <p:nvGrpSpPr>
          <p:cNvPr name="Group 4" id="4"/>
          <p:cNvGrpSpPr/>
          <p:nvPr/>
        </p:nvGrpSpPr>
        <p:grpSpPr>
          <a:xfrm rot="0">
            <a:off x="-378322" y="2644326"/>
            <a:ext cx="18891360" cy="3086100"/>
            <a:chOff x="0" y="0"/>
            <a:chExt cx="4975502" cy="812800"/>
          </a:xfrm>
        </p:grpSpPr>
        <p:sp>
          <p:nvSpPr>
            <p:cNvPr name="Freeform 5" id="5"/>
            <p:cNvSpPr/>
            <p:nvPr/>
          </p:nvSpPr>
          <p:spPr>
            <a:xfrm flipH="false" flipV="false" rot="0">
              <a:off x="0" y="0"/>
              <a:ext cx="4975502" cy="812800"/>
            </a:xfrm>
            <a:custGeom>
              <a:avLst/>
              <a:gdLst/>
              <a:ahLst/>
              <a:cxnLst/>
              <a:rect r="r" b="b" t="t" l="l"/>
              <a:pathLst>
                <a:path h="812800" w="4975502">
                  <a:moveTo>
                    <a:pt x="0" y="0"/>
                  </a:moveTo>
                  <a:lnTo>
                    <a:pt x="4975502" y="0"/>
                  </a:lnTo>
                  <a:lnTo>
                    <a:pt x="4975502" y="812800"/>
                  </a:lnTo>
                  <a:lnTo>
                    <a:pt x="0" y="812800"/>
                  </a:lnTo>
                  <a:close/>
                </a:path>
              </a:pathLst>
            </a:custGeom>
            <a:gradFill rotWithShape="true">
              <a:gsLst>
                <a:gs pos="0">
                  <a:srgbClr val="000000">
                    <a:alpha val="0"/>
                  </a:srgbClr>
                </a:gs>
                <a:gs pos="100000">
                  <a:srgbClr val="1B1919">
                    <a:alpha val="100000"/>
                  </a:srgbClr>
                </a:gs>
              </a:gsLst>
              <a:lin ang="5400000"/>
            </a:gradFill>
          </p:spPr>
        </p:sp>
        <p:sp>
          <p:nvSpPr>
            <p:cNvPr name="TextBox 6" id="6"/>
            <p:cNvSpPr txBox="true"/>
            <p:nvPr/>
          </p:nvSpPr>
          <p:spPr>
            <a:xfrm>
              <a:off x="0" y="-47625"/>
              <a:ext cx="4975502" cy="860425"/>
            </a:xfrm>
            <a:prstGeom prst="rect">
              <a:avLst/>
            </a:prstGeom>
          </p:spPr>
          <p:txBody>
            <a:bodyPr anchor="ctr" rtlCol="false" tIns="50800" lIns="50800" bIns="50800" rIns="50800"/>
            <a:lstStyle/>
            <a:p>
              <a:pPr algn="ctr">
                <a:lnSpc>
                  <a:spcPts val="3219"/>
                </a:lnSpc>
              </a:pPr>
            </a:p>
          </p:txBody>
        </p:sp>
      </p:grpSp>
      <p:sp>
        <p:nvSpPr>
          <p:cNvPr name="TextBox 7" id="7"/>
          <p:cNvSpPr txBox="true"/>
          <p:nvPr/>
        </p:nvSpPr>
        <p:spPr>
          <a:xfrm rot="0">
            <a:off x="3118849" y="7456388"/>
            <a:ext cx="11897018" cy="2435225"/>
          </a:xfrm>
          <a:prstGeom prst="rect">
            <a:avLst/>
          </a:prstGeom>
        </p:spPr>
        <p:txBody>
          <a:bodyPr anchor="t" rtlCol="false" tIns="0" lIns="0" bIns="0" rIns="0">
            <a:spAutoFit/>
          </a:bodyPr>
          <a:lstStyle/>
          <a:p>
            <a:pPr algn="ctr">
              <a:lnSpc>
                <a:spcPts val="18700"/>
              </a:lnSpc>
            </a:pPr>
            <a:r>
              <a:rPr lang="en-US" sz="17000">
                <a:solidFill>
                  <a:srgbClr val="C89F65"/>
                </a:solidFill>
                <a:latin typeface="Tek Tall Arabic"/>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AutoShape 2" id="2"/>
          <p:cNvSpPr/>
          <p:nvPr/>
        </p:nvSpPr>
        <p:spPr>
          <a:xfrm>
            <a:off x="9144000" y="2715917"/>
            <a:ext cx="12311601"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269585" y="-246337"/>
            <a:ext cx="8231979" cy="10779673"/>
            <a:chOff x="0" y="0"/>
            <a:chExt cx="10975972" cy="14372898"/>
          </a:xfrm>
        </p:grpSpPr>
        <p:pic>
          <p:nvPicPr>
            <p:cNvPr name="Picture 4" id="4"/>
            <p:cNvPicPr>
              <a:picLocks noChangeAspect="true"/>
            </p:cNvPicPr>
            <p:nvPr/>
          </p:nvPicPr>
          <p:blipFill>
            <a:blip r:embed="rId2"/>
            <a:srcRect l="24591" t="0" r="24591" b="0"/>
            <a:stretch>
              <a:fillRect/>
            </a:stretch>
          </p:blipFill>
          <p:spPr>
            <a:xfrm flipH="false" flipV="false">
              <a:off x="0" y="0"/>
              <a:ext cx="10975972" cy="14372898"/>
            </a:xfrm>
            <a:prstGeom prst="rect">
              <a:avLst/>
            </a:prstGeom>
          </p:spPr>
        </p:pic>
      </p:grpSp>
      <p:grpSp>
        <p:nvGrpSpPr>
          <p:cNvPr name="Group 5" id="5"/>
          <p:cNvGrpSpPr/>
          <p:nvPr/>
        </p:nvGrpSpPr>
        <p:grpSpPr>
          <a:xfrm rot="0">
            <a:off x="4983010" y="-246337"/>
            <a:ext cx="2988909" cy="10779673"/>
            <a:chOff x="0" y="0"/>
            <a:chExt cx="3985213" cy="14372898"/>
          </a:xfrm>
        </p:grpSpPr>
        <p:sp>
          <p:nvSpPr>
            <p:cNvPr name="Freeform 6" id="6"/>
            <p:cNvSpPr/>
            <p:nvPr/>
          </p:nvSpPr>
          <p:spPr>
            <a:xfrm flipH="false" flipV="false" rot="-10800000">
              <a:off x="0" y="7186449"/>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10800000">
              <a:off x="0" y="0"/>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aphicFrame>
        <p:nvGraphicFramePr>
          <p:cNvPr name="Table 8" id="8"/>
          <p:cNvGraphicFramePr>
            <a:graphicFrameLocks noGrp="true"/>
          </p:cNvGraphicFramePr>
          <p:nvPr/>
        </p:nvGraphicFramePr>
        <p:xfrm>
          <a:off x="9657271" y="3135557"/>
          <a:ext cx="7315200" cy="5133975"/>
        </p:xfrm>
        <a:graphic>
          <a:graphicData uri="http://schemas.openxmlformats.org/drawingml/2006/table">
            <a:tbl>
              <a:tblPr/>
              <a:tblGrid>
                <a:gridCol w="7315200"/>
              </a:tblGrid>
              <a:tr h="1026795">
                <a:tc>
                  <a:txBody>
                    <a:bodyPr anchor="t" rtlCol="false"/>
                    <a:lstStyle/>
                    <a:p>
                      <a:pPr algn="ctr">
                        <a:lnSpc>
                          <a:spcPts val="2520"/>
                        </a:lnSpc>
                        <a:defRPr/>
                      </a:pPr>
                      <a:r>
                        <a:rPr lang="en-US" sz="1800">
                          <a:solidFill>
                            <a:srgbClr val="FFFFFF"/>
                          </a:solidFill>
                          <a:latin typeface="IBM Plex Sans Condensed"/>
                        </a:rPr>
                        <a:t>Project Description </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6795">
                <a:tc>
                  <a:txBody>
                    <a:bodyPr anchor="t" rtlCol="false"/>
                    <a:lstStyle/>
                    <a:p>
                      <a:pPr algn="ctr">
                        <a:lnSpc>
                          <a:spcPts val="2520"/>
                        </a:lnSpc>
                        <a:defRPr/>
                      </a:pPr>
                      <a:r>
                        <a:rPr lang="en-US" sz="1800">
                          <a:solidFill>
                            <a:srgbClr val="FFFFFF"/>
                          </a:solidFill>
                          <a:latin typeface="IBM Plex Sans Condensed"/>
                        </a:rPr>
                        <a:t>Tech Stack used </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6795">
                <a:tc>
                  <a:txBody>
                    <a:bodyPr anchor="t" rtlCol="false"/>
                    <a:lstStyle/>
                    <a:p>
                      <a:pPr algn="ctr">
                        <a:lnSpc>
                          <a:spcPts val="2520"/>
                        </a:lnSpc>
                        <a:defRPr/>
                      </a:pPr>
                      <a:r>
                        <a:rPr lang="en-US" sz="1800">
                          <a:solidFill>
                            <a:srgbClr val="FFFFFF"/>
                          </a:solidFill>
                          <a:latin typeface="IBM Plex Sans Condensed"/>
                        </a:rPr>
                        <a:t>Approach </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6795">
                <a:tc>
                  <a:txBody>
                    <a:bodyPr anchor="t" rtlCol="false"/>
                    <a:lstStyle/>
                    <a:p>
                      <a:pPr algn="ctr">
                        <a:lnSpc>
                          <a:spcPts val="2520"/>
                        </a:lnSpc>
                        <a:defRPr/>
                      </a:pPr>
                      <a:r>
                        <a:rPr lang="en-US" sz="1800">
                          <a:solidFill>
                            <a:srgbClr val="FFFFFF"/>
                          </a:solidFill>
                          <a:latin typeface="IBM Plex Sans Condensed"/>
                        </a:rPr>
                        <a:t>Analysis </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6795">
                <a:tc>
                  <a:txBody>
                    <a:bodyPr anchor="t" rtlCol="false"/>
                    <a:lstStyle/>
                    <a:p>
                      <a:pPr algn="ctr">
                        <a:lnSpc>
                          <a:spcPts val="2520"/>
                        </a:lnSpc>
                        <a:defRPr/>
                      </a:pPr>
                      <a:r>
                        <a:rPr lang="en-US" sz="1800">
                          <a:solidFill>
                            <a:srgbClr val="FFFFFF"/>
                          </a:solidFill>
                          <a:latin typeface="IBM Plex Sans Condensed"/>
                        </a:rPr>
                        <a:t>Insights </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9" id="9"/>
          <p:cNvSpPr txBox="true"/>
          <p:nvPr/>
        </p:nvSpPr>
        <p:spPr>
          <a:xfrm rot="0">
            <a:off x="9657271" y="1537991"/>
            <a:ext cx="5437849" cy="1158875"/>
          </a:xfrm>
          <a:prstGeom prst="rect">
            <a:avLst/>
          </a:prstGeom>
        </p:spPr>
        <p:txBody>
          <a:bodyPr anchor="t" rtlCol="false" tIns="0" lIns="0" bIns="0" rIns="0">
            <a:spAutoFit/>
          </a:bodyPr>
          <a:lstStyle/>
          <a:p>
            <a:pPr algn="l">
              <a:lnSpc>
                <a:spcPts val="8800"/>
              </a:lnSpc>
            </a:pPr>
            <a:r>
              <a:rPr lang="en-US" sz="8000">
                <a:solidFill>
                  <a:srgbClr val="C89F65"/>
                </a:solidFill>
                <a:latin typeface="Tek Tall Arabic"/>
              </a:rPr>
              <a:t>TABLE OF CONTENT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grpSp>
        <p:nvGrpSpPr>
          <p:cNvPr name="Group 2" id="2"/>
          <p:cNvGrpSpPr/>
          <p:nvPr/>
        </p:nvGrpSpPr>
        <p:grpSpPr>
          <a:xfrm rot="0">
            <a:off x="10278541" y="-119302"/>
            <a:ext cx="8213977" cy="10525605"/>
            <a:chOff x="0" y="0"/>
            <a:chExt cx="10951969" cy="14034139"/>
          </a:xfrm>
        </p:grpSpPr>
        <p:pic>
          <p:nvPicPr>
            <p:cNvPr name="Picture 3" id="3"/>
            <p:cNvPicPr>
              <a:picLocks noChangeAspect="true"/>
            </p:cNvPicPr>
            <p:nvPr/>
          </p:nvPicPr>
          <p:blipFill>
            <a:blip r:embed="rId2"/>
            <a:srcRect l="24034" t="0" r="24034" b="0"/>
            <a:stretch>
              <a:fillRect/>
            </a:stretch>
          </p:blipFill>
          <p:spPr>
            <a:xfrm flipH="false" flipV="false">
              <a:off x="0" y="0"/>
              <a:ext cx="10951969" cy="14034139"/>
            </a:xfrm>
            <a:prstGeom prst="rect">
              <a:avLst/>
            </a:prstGeom>
          </p:spPr>
        </p:pic>
      </p:grpSp>
      <p:sp>
        <p:nvSpPr>
          <p:cNvPr name="Freeform 4" id="4"/>
          <p:cNvSpPr/>
          <p:nvPr/>
        </p:nvSpPr>
        <p:spPr>
          <a:xfrm flipH="false" flipV="false" rot="0">
            <a:off x="10269016" y="-486797"/>
            <a:ext cx="6244511" cy="11260594"/>
          </a:xfrm>
          <a:custGeom>
            <a:avLst/>
            <a:gdLst/>
            <a:ahLst/>
            <a:cxnLst/>
            <a:rect r="r" b="b" t="t" l="l"/>
            <a:pathLst>
              <a:path h="11260594" w="6244511">
                <a:moveTo>
                  <a:pt x="0" y="0"/>
                </a:moveTo>
                <a:lnTo>
                  <a:pt x="6244511" y="0"/>
                </a:lnTo>
                <a:lnTo>
                  <a:pt x="6244511" y="11260594"/>
                </a:lnTo>
                <a:lnTo>
                  <a:pt x="0" y="11260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a:off x="0" y="2095770"/>
            <a:ext cx="9927079" cy="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633044" y="969707"/>
            <a:ext cx="7793537" cy="1145113"/>
          </a:xfrm>
          <a:prstGeom prst="rect">
            <a:avLst/>
          </a:prstGeom>
        </p:spPr>
        <p:txBody>
          <a:bodyPr anchor="t" rtlCol="false" tIns="0" lIns="0" bIns="0" rIns="0">
            <a:spAutoFit/>
          </a:bodyPr>
          <a:lstStyle/>
          <a:p>
            <a:pPr algn="l" marL="0" indent="0" lvl="0">
              <a:lnSpc>
                <a:spcPts val="8838"/>
              </a:lnSpc>
              <a:spcBef>
                <a:spcPct val="0"/>
              </a:spcBef>
            </a:pPr>
            <a:r>
              <a:rPr lang="en-US" sz="8034">
                <a:solidFill>
                  <a:srgbClr val="C89F65"/>
                </a:solidFill>
                <a:latin typeface="Tek Tall Arabic"/>
              </a:rPr>
              <a:t>PROJECT DESCRIPTIONS</a:t>
            </a:r>
          </a:p>
        </p:txBody>
      </p:sp>
      <p:sp>
        <p:nvSpPr>
          <p:cNvPr name="TextBox 7" id="7"/>
          <p:cNvSpPr txBox="true"/>
          <p:nvPr/>
        </p:nvSpPr>
        <p:spPr>
          <a:xfrm rot="0">
            <a:off x="633044" y="2941908"/>
            <a:ext cx="8236962" cy="3051627"/>
          </a:xfrm>
          <a:prstGeom prst="rect">
            <a:avLst/>
          </a:prstGeom>
        </p:spPr>
        <p:txBody>
          <a:bodyPr anchor="t" rtlCol="false" tIns="0" lIns="0" bIns="0" rIns="0">
            <a:spAutoFit/>
          </a:bodyPr>
          <a:lstStyle/>
          <a:p>
            <a:pPr algn="l">
              <a:lnSpc>
                <a:spcPts val="3464"/>
              </a:lnSpc>
            </a:pPr>
            <a:r>
              <a:rPr lang="en-US" sz="2474">
                <a:solidFill>
                  <a:srgbClr val="FFFFFF"/>
                </a:solidFill>
                <a:latin typeface="IBM Plex Sans Condensed"/>
              </a:rPr>
              <a:t>Analyzing the IMDB movie dataset to find the trends and insights which could be helpful for the Directors and Investors in the Film Industry.  </a:t>
            </a:r>
          </a:p>
          <a:p>
            <a:pPr algn="l">
              <a:lnSpc>
                <a:spcPts val="3464"/>
              </a:lnSpc>
            </a:pPr>
            <a:r>
              <a:rPr lang="en-US" sz="2474">
                <a:solidFill>
                  <a:srgbClr val="FFFFFF"/>
                </a:solidFill>
                <a:latin typeface="IBM Plex Sans Condensed"/>
              </a:rPr>
              <a:t>The dataset consists of the details about the movies, the genres, actors, their likelihood, and many more, </a:t>
            </a:r>
          </a:p>
          <a:p>
            <a:pPr algn="l" marL="0" indent="0" lvl="0">
              <a:lnSpc>
                <a:spcPts val="3464"/>
              </a:lnSpc>
              <a:spcBef>
                <a:spcPct val="0"/>
              </a:spcBef>
            </a:pPr>
            <a:r>
              <a:rPr lang="en-US" sz="2474">
                <a:solidFill>
                  <a:srgbClr val="FFFFFF"/>
                </a:solidFill>
                <a:latin typeface="IBM Plex Sans Condensed"/>
              </a:rPr>
              <a:t>Using statistical knowledge and excel formulas to find the conclusion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TextBox 2" id="2"/>
          <p:cNvSpPr txBox="true"/>
          <p:nvPr/>
        </p:nvSpPr>
        <p:spPr>
          <a:xfrm rot="0">
            <a:off x="12237409" y="5534520"/>
            <a:ext cx="4969885" cy="662942"/>
          </a:xfrm>
          <a:prstGeom prst="rect">
            <a:avLst/>
          </a:prstGeom>
        </p:spPr>
        <p:txBody>
          <a:bodyPr anchor="t" rtlCol="false" tIns="0" lIns="0" bIns="0" rIns="0">
            <a:spAutoFit/>
          </a:bodyPr>
          <a:lstStyle/>
          <a:p>
            <a:pPr algn="l">
              <a:lnSpc>
                <a:spcPts val="5459"/>
              </a:lnSpc>
              <a:spcBef>
                <a:spcPct val="0"/>
              </a:spcBef>
            </a:pPr>
            <a:r>
              <a:rPr lang="en-US" sz="3899">
                <a:solidFill>
                  <a:srgbClr val="FFFFFF"/>
                </a:solidFill>
                <a:latin typeface="IBM Plex Sans Condensed"/>
              </a:rPr>
              <a:t>Microsoft Excel 2016</a:t>
            </a:r>
          </a:p>
        </p:txBody>
      </p:sp>
      <p:sp>
        <p:nvSpPr>
          <p:cNvPr name="AutoShape 3" id="3"/>
          <p:cNvSpPr/>
          <p:nvPr/>
        </p:nvSpPr>
        <p:spPr>
          <a:xfrm flipV="true">
            <a:off x="11437309" y="4077554"/>
            <a:ext cx="0" cy="4081289"/>
          </a:xfrm>
          <a:prstGeom prst="line">
            <a:avLst/>
          </a:prstGeom>
          <a:ln cap="flat" w="38100">
            <a:solidFill>
              <a:srgbClr val="FFFFFF"/>
            </a:solidFill>
            <a:prstDash val="solid"/>
            <a:headEnd type="none" len="sm" w="sm"/>
            <a:tailEnd type="none" len="sm" w="sm"/>
          </a:ln>
        </p:spPr>
      </p:sp>
      <p:grpSp>
        <p:nvGrpSpPr>
          <p:cNvPr name="Group 4" id="4"/>
          <p:cNvGrpSpPr>
            <a:grpSpLocks noChangeAspect="true"/>
          </p:cNvGrpSpPr>
          <p:nvPr/>
        </p:nvGrpSpPr>
        <p:grpSpPr>
          <a:xfrm rot="0">
            <a:off x="758148" y="-804636"/>
            <a:ext cx="3563966" cy="11896273"/>
            <a:chOff x="0" y="0"/>
            <a:chExt cx="1841500" cy="6146800"/>
          </a:xfrm>
        </p:grpSpPr>
        <p:sp>
          <p:nvSpPr>
            <p:cNvPr name="Freeform 5" id="5"/>
            <p:cNvSpPr/>
            <p:nvPr/>
          </p:nvSpPr>
          <p:spPr>
            <a:xfrm flipH="false" flipV="false" rot="0">
              <a:off x="38100" y="25400"/>
              <a:ext cx="1765300" cy="2032000"/>
            </a:xfrm>
            <a:custGeom>
              <a:avLst/>
              <a:gdLst/>
              <a:ahLst/>
              <a:cxnLst/>
              <a:rect r="r" b="b" t="t" l="l"/>
              <a:pathLst>
                <a:path h="2032000" w="1765300">
                  <a:moveTo>
                    <a:pt x="1765300" y="2032000"/>
                  </a:moveTo>
                  <a:lnTo>
                    <a:pt x="0" y="2032000"/>
                  </a:lnTo>
                  <a:lnTo>
                    <a:pt x="0" y="0"/>
                  </a:lnTo>
                  <a:lnTo>
                    <a:pt x="1765300" y="0"/>
                  </a:lnTo>
                  <a:lnTo>
                    <a:pt x="1765300" y="2032000"/>
                  </a:lnTo>
                  <a:close/>
                </a:path>
              </a:pathLst>
            </a:custGeom>
            <a:blipFill>
              <a:blip r:embed="rId2"/>
              <a:stretch>
                <a:fillRect l="-36330" t="0" r="-36330" b="0"/>
              </a:stretch>
            </a:blipFill>
          </p:spPr>
        </p:sp>
        <p:sp>
          <p:nvSpPr>
            <p:cNvPr name="Freeform 6" id="6"/>
            <p:cNvSpPr/>
            <p:nvPr/>
          </p:nvSpPr>
          <p:spPr>
            <a:xfrm flipH="false" flipV="false" rot="0">
              <a:off x="38100" y="2070100"/>
              <a:ext cx="1765300" cy="2019300"/>
            </a:xfrm>
            <a:custGeom>
              <a:avLst/>
              <a:gdLst/>
              <a:ahLst/>
              <a:cxnLst/>
              <a:rect r="r" b="b" t="t" l="l"/>
              <a:pathLst>
                <a:path h="2019300" w="1765300">
                  <a:moveTo>
                    <a:pt x="1765300" y="2019300"/>
                  </a:moveTo>
                  <a:lnTo>
                    <a:pt x="0" y="2019300"/>
                  </a:lnTo>
                  <a:lnTo>
                    <a:pt x="0" y="0"/>
                  </a:lnTo>
                  <a:lnTo>
                    <a:pt x="1765300" y="0"/>
                  </a:lnTo>
                  <a:lnTo>
                    <a:pt x="1765300" y="2019300"/>
                  </a:lnTo>
                  <a:close/>
                </a:path>
              </a:pathLst>
            </a:custGeom>
            <a:blipFill>
              <a:blip r:embed="rId3"/>
              <a:stretch>
                <a:fillRect l="-35791" t="0" r="-35791" b="0"/>
              </a:stretch>
            </a:blipFill>
          </p:spPr>
        </p:sp>
        <p:sp>
          <p:nvSpPr>
            <p:cNvPr name="Freeform 7" id="7"/>
            <p:cNvSpPr/>
            <p:nvPr/>
          </p:nvSpPr>
          <p:spPr>
            <a:xfrm flipH="false" flipV="false" rot="0">
              <a:off x="38100" y="4089400"/>
              <a:ext cx="1765300" cy="2019300"/>
            </a:xfrm>
            <a:custGeom>
              <a:avLst/>
              <a:gdLst/>
              <a:ahLst/>
              <a:cxnLst/>
              <a:rect r="r" b="b" t="t" l="l"/>
              <a:pathLst>
                <a:path h="2019300" w="1765300">
                  <a:moveTo>
                    <a:pt x="1765300" y="2019300"/>
                  </a:moveTo>
                  <a:lnTo>
                    <a:pt x="0" y="2019300"/>
                  </a:lnTo>
                  <a:lnTo>
                    <a:pt x="0" y="0"/>
                  </a:lnTo>
                  <a:lnTo>
                    <a:pt x="1765300" y="0"/>
                  </a:lnTo>
                  <a:lnTo>
                    <a:pt x="1765300" y="2019300"/>
                  </a:lnTo>
                  <a:close/>
                </a:path>
              </a:pathLst>
            </a:custGeom>
            <a:blipFill>
              <a:blip r:embed="rId4"/>
              <a:stretch>
                <a:fillRect l="-35791" t="0" r="-35791" b="0"/>
              </a:stretch>
            </a:blipFill>
          </p:spPr>
        </p:sp>
        <p:sp>
          <p:nvSpPr>
            <p:cNvPr name="Freeform 8" id="8"/>
            <p:cNvSpPr/>
            <p:nvPr/>
          </p:nvSpPr>
          <p:spPr>
            <a:xfrm flipH="false" flipV="false" rot="0">
              <a:off x="0" y="0"/>
              <a:ext cx="1841500" cy="6146800"/>
            </a:xfrm>
            <a:custGeom>
              <a:avLst/>
              <a:gdLst/>
              <a:ahLst/>
              <a:cxnLst/>
              <a:rect r="r" b="b" t="t" l="l"/>
              <a:pathLst>
                <a:path h="6146800" w="1841500">
                  <a:moveTo>
                    <a:pt x="1841500" y="6146800"/>
                  </a:moveTo>
                  <a:lnTo>
                    <a:pt x="0" y="6146800"/>
                  </a:lnTo>
                  <a:lnTo>
                    <a:pt x="0" y="0"/>
                  </a:lnTo>
                  <a:lnTo>
                    <a:pt x="1841500" y="0"/>
                  </a:lnTo>
                  <a:lnTo>
                    <a:pt x="1841500" y="6146800"/>
                  </a:lnTo>
                  <a:close/>
                </a:path>
              </a:pathLst>
            </a:custGeom>
            <a:blipFill>
              <a:blip r:embed="rId5"/>
              <a:stretch>
                <a:fillRect l="0" t="-140" r="0" b="-140"/>
              </a:stretch>
            </a:blipFill>
          </p:spPr>
        </p:sp>
      </p:grpSp>
      <p:grpSp>
        <p:nvGrpSpPr>
          <p:cNvPr name="Group 9" id="9"/>
          <p:cNvGrpSpPr>
            <a:grpSpLocks noChangeAspect="true"/>
          </p:cNvGrpSpPr>
          <p:nvPr/>
        </p:nvGrpSpPr>
        <p:grpSpPr>
          <a:xfrm rot="0">
            <a:off x="5104762" y="3513138"/>
            <a:ext cx="5745162" cy="5745162"/>
            <a:chOff x="0" y="0"/>
            <a:chExt cx="6286500" cy="6286500"/>
          </a:xfrm>
        </p:grpSpPr>
        <p:sp>
          <p:nvSpPr>
            <p:cNvPr name="Freeform 10" id="10"/>
            <p:cNvSpPr/>
            <p:nvPr/>
          </p:nvSpPr>
          <p:spPr>
            <a:xfrm flipH="false" flipV="false" rot="0">
              <a:off x="0" y="0"/>
              <a:ext cx="6286500" cy="6286500"/>
            </a:xfrm>
            <a:custGeom>
              <a:avLst/>
              <a:gdLst/>
              <a:ahLst/>
              <a:cxnLst/>
              <a:rect r="r" b="b" t="t" l="l"/>
              <a:pathLst>
                <a:path h="6286500" w="6286500">
                  <a:moveTo>
                    <a:pt x="6286500" y="6286500"/>
                  </a:moveTo>
                  <a:lnTo>
                    <a:pt x="0" y="6286500"/>
                  </a:lnTo>
                  <a:lnTo>
                    <a:pt x="0" y="0"/>
                  </a:lnTo>
                  <a:lnTo>
                    <a:pt x="6286500" y="0"/>
                  </a:lnTo>
                  <a:lnTo>
                    <a:pt x="6286500" y="6286500"/>
                  </a:lnTo>
                  <a:close/>
                </a:path>
              </a:pathLst>
            </a:custGeom>
            <a:blipFill>
              <a:blip r:embed="rId6"/>
              <a:stretch>
                <a:fillRect l="-3816" t="0" r="-3816" b="0"/>
              </a:stretch>
            </a:blipFill>
          </p:spPr>
        </p:sp>
        <p:sp>
          <p:nvSpPr>
            <p:cNvPr name="Freeform 11" id="11"/>
            <p:cNvSpPr/>
            <p:nvPr/>
          </p:nvSpPr>
          <p:spPr>
            <a:xfrm flipH="false" flipV="false" rot="0">
              <a:off x="0" y="0"/>
              <a:ext cx="6286500" cy="6286500"/>
            </a:xfrm>
            <a:custGeom>
              <a:avLst/>
              <a:gdLst/>
              <a:ahLst/>
              <a:cxnLst/>
              <a:rect r="r" b="b" t="t" l="l"/>
              <a:pathLst>
                <a:path h="6286500" w="6286500">
                  <a:moveTo>
                    <a:pt x="6286500" y="6286500"/>
                  </a:moveTo>
                  <a:lnTo>
                    <a:pt x="0" y="6286500"/>
                  </a:lnTo>
                  <a:lnTo>
                    <a:pt x="0" y="0"/>
                  </a:lnTo>
                  <a:lnTo>
                    <a:pt x="6286500" y="0"/>
                  </a:lnTo>
                  <a:lnTo>
                    <a:pt x="6286500" y="6286500"/>
                  </a:lnTo>
                  <a:close/>
                </a:path>
              </a:pathLst>
            </a:custGeom>
            <a:blipFill>
              <a:blip r:embed="rId7"/>
              <a:stretch>
                <a:fillRect l="-62" t="0" r="-62" b="0"/>
              </a:stretch>
            </a:blipFill>
          </p:spPr>
        </p:sp>
      </p:grpSp>
      <p:grpSp>
        <p:nvGrpSpPr>
          <p:cNvPr name="Group 12" id="12"/>
          <p:cNvGrpSpPr/>
          <p:nvPr/>
        </p:nvGrpSpPr>
        <p:grpSpPr>
          <a:xfrm rot="-10800000">
            <a:off x="739098" y="-246896"/>
            <a:ext cx="2988909" cy="10779673"/>
            <a:chOff x="0" y="0"/>
            <a:chExt cx="3985213" cy="14372898"/>
          </a:xfrm>
        </p:grpSpPr>
        <p:sp>
          <p:nvSpPr>
            <p:cNvPr name="Freeform 13" id="13"/>
            <p:cNvSpPr/>
            <p:nvPr/>
          </p:nvSpPr>
          <p:spPr>
            <a:xfrm flipH="false" flipV="false" rot="-10800000">
              <a:off x="0" y="7186449"/>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4" id="14"/>
            <p:cNvSpPr/>
            <p:nvPr/>
          </p:nvSpPr>
          <p:spPr>
            <a:xfrm flipH="false" flipV="false" rot="-10800000">
              <a:off x="0" y="0"/>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sp>
        <p:nvSpPr>
          <p:cNvPr name="TextBox 15" id="15"/>
          <p:cNvSpPr txBox="true"/>
          <p:nvPr/>
        </p:nvSpPr>
        <p:spPr>
          <a:xfrm rot="0">
            <a:off x="7014562" y="477837"/>
            <a:ext cx="7759796" cy="1158875"/>
          </a:xfrm>
          <a:prstGeom prst="rect">
            <a:avLst/>
          </a:prstGeom>
        </p:spPr>
        <p:txBody>
          <a:bodyPr anchor="t" rtlCol="false" tIns="0" lIns="0" bIns="0" rIns="0">
            <a:spAutoFit/>
          </a:bodyPr>
          <a:lstStyle/>
          <a:p>
            <a:pPr algn="l" marL="0" indent="0" lvl="0">
              <a:lnSpc>
                <a:spcPts val="8800"/>
              </a:lnSpc>
              <a:spcBef>
                <a:spcPct val="0"/>
              </a:spcBef>
            </a:pPr>
            <a:r>
              <a:rPr lang="en-US" sz="8000">
                <a:solidFill>
                  <a:srgbClr val="C89F65"/>
                </a:solidFill>
                <a:latin typeface="Tek Tall Arabic"/>
              </a:rPr>
              <a:t>TECH STACK USED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TextBox 2" id="2"/>
          <p:cNvSpPr txBox="true"/>
          <p:nvPr/>
        </p:nvSpPr>
        <p:spPr>
          <a:xfrm rot="0">
            <a:off x="4837899" y="2953803"/>
            <a:ext cx="12539515" cy="4330650"/>
          </a:xfrm>
          <a:prstGeom prst="rect">
            <a:avLst/>
          </a:prstGeom>
        </p:spPr>
        <p:txBody>
          <a:bodyPr anchor="t" rtlCol="false" tIns="0" lIns="0" bIns="0" rIns="0">
            <a:spAutoFit/>
          </a:bodyPr>
          <a:lstStyle/>
          <a:p>
            <a:pPr algn="l">
              <a:lnSpc>
                <a:spcPts val="3893"/>
              </a:lnSpc>
            </a:pPr>
            <a:r>
              <a:rPr lang="en-US" sz="2781">
                <a:solidFill>
                  <a:srgbClr val="FFFFFF"/>
                </a:solidFill>
                <a:latin typeface="IBM Plex Sans Condensed"/>
              </a:rPr>
              <a:t>For this project I have used Microsoft Excel 2016, </a:t>
            </a:r>
          </a:p>
          <a:p>
            <a:pPr algn="l">
              <a:lnSpc>
                <a:spcPts val="3893"/>
              </a:lnSpc>
            </a:pPr>
          </a:p>
          <a:p>
            <a:pPr algn="l">
              <a:lnSpc>
                <a:spcPts val="3893"/>
              </a:lnSpc>
            </a:pPr>
            <a:r>
              <a:rPr lang="en-US" sz="2781">
                <a:solidFill>
                  <a:srgbClr val="FFFFFF"/>
                </a:solidFill>
                <a:latin typeface="IBM Plex Sans Condensed"/>
              </a:rPr>
              <a:t>The approach to this project involves using Excel to clean, manipulate and analyze the dataset. Various formulas were applied to perform data cleaning, create new columns, alter data based on specific criteria, group data, and generate visualizations. By analizing excel tables, the project can effeciently handle large datasets and extract relevant information from the given data.</a:t>
            </a:r>
          </a:p>
          <a:p>
            <a:pPr algn="l">
              <a:lnSpc>
                <a:spcPts val="3893"/>
              </a:lnSpc>
            </a:pPr>
            <a:r>
              <a:rPr lang="en-US" sz="2781">
                <a:solidFill>
                  <a:srgbClr val="FFFFFF"/>
                </a:solidFill>
                <a:latin typeface="IBM Plex Sans Condensed"/>
              </a:rPr>
              <a:t> </a:t>
            </a:r>
          </a:p>
          <a:p>
            <a:pPr algn="l">
              <a:lnSpc>
                <a:spcPts val="3893"/>
              </a:lnSpc>
              <a:spcBef>
                <a:spcPct val="0"/>
              </a:spcBef>
            </a:pPr>
          </a:p>
        </p:txBody>
      </p:sp>
      <p:sp>
        <p:nvSpPr>
          <p:cNvPr name="AutoShape 3" id="3"/>
          <p:cNvSpPr/>
          <p:nvPr/>
        </p:nvSpPr>
        <p:spPr>
          <a:xfrm flipH="true">
            <a:off x="4322114" y="1655763"/>
            <a:ext cx="14739175" cy="0"/>
          </a:xfrm>
          <a:prstGeom prst="line">
            <a:avLst/>
          </a:prstGeom>
          <a:ln cap="flat" w="38100">
            <a:solidFill>
              <a:srgbClr val="FFFFFF"/>
            </a:solidFill>
            <a:prstDash val="solid"/>
            <a:headEnd type="none" len="sm" w="sm"/>
            <a:tailEnd type="none" len="sm" w="sm"/>
          </a:ln>
        </p:spPr>
      </p:sp>
      <p:grpSp>
        <p:nvGrpSpPr>
          <p:cNvPr name="Group 4" id="4"/>
          <p:cNvGrpSpPr>
            <a:grpSpLocks noChangeAspect="true"/>
          </p:cNvGrpSpPr>
          <p:nvPr/>
        </p:nvGrpSpPr>
        <p:grpSpPr>
          <a:xfrm rot="0">
            <a:off x="758148" y="-804636"/>
            <a:ext cx="3563966" cy="11896273"/>
            <a:chOff x="0" y="0"/>
            <a:chExt cx="1841500" cy="6146800"/>
          </a:xfrm>
        </p:grpSpPr>
        <p:sp>
          <p:nvSpPr>
            <p:cNvPr name="Freeform 5" id="5"/>
            <p:cNvSpPr/>
            <p:nvPr/>
          </p:nvSpPr>
          <p:spPr>
            <a:xfrm flipH="false" flipV="false" rot="0">
              <a:off x="38100" y="25400"/>
              <a:ext cx="1765300" cy="2032000"/>
            </a:xfrm>
            <a:custGeom>
              <a:avLst/>
              <a:gdLst/>
              <a:ahLst/>
              <a:cxnLst/>
              <a:rect r="r" b="b" t="t" l="l"/>
              <a:pathLst>
                <a:path h="2032000" w="1765300">
                  <a:moveTo>
                    <a:pt x="1765300" y="2032000"/>
                  </a:moveTo>
                  <a:lnTo>
                    <a:pt x="0" y="2032000"/>
                  </a:lnTo>
                  <a:lnTo>
                    <a:pt x="0" y="0"/>
                  </a:lnTo>
                  <a:lnTo>
                    <a:pt x="1765300" y="0"/>
                  </a:lnTo>
                  <a:lnTo>
                    <a:pt x="1765300" y="2032000"/>
                  </a:lnTo>
                  <a:close/>
                </a:path>
              </a:pathLst>
            </a:custGeom>
            <a:blipFill>
              <a:blip r:embed="rId2"/>
              <a:stretch>
                <a:fillRect l="-36330" t="0" r="-36330" b="0"/>
              </a:stretch>
            </a:blipFill>
          </p:spPr>
        </p:sp>
        <p:sp>
          <p:nvSpPr>
            <p:cNvPr name="Freeform 6" id="6"/>
            <p:cNvSpPr/>
            <p:nvPr/>
          </p:nvSpPr>
          <p:spPr>
            <a:xfrm flipH="false" flipV="false" rot="0">
              <a:off x="38100" y="2070100"/>
              <a:ext cx="1765300" cy="2019300"/>
            </a:xfrm>
            <a:custGeom>
              <a:avLst/>
              <a:gdLst/>
              <a:ahLst/>
              <a:cxnLst/>
              <a:rect r="r" b="b" t="t" l="l"/>
              <a:pathLst>
                <a:path h="2019300" w="1765300">
                  <a:moveTo>
                    <a:pt x="1765300" y="2019300"/>
                  </a:moveTo>
                  <a:lnTo>
                    <a:pt x="0" y="2019300"/>
                  </a:lnTo>
                  <a:lnTo>
                    <a:pt x="0" y="0"/>
                  </a:lnTo>
                  <a:lnTo>
                    <a:pt x="1765300" y="0"/>
                  </a:lnTo>
                  <a:lnTo>
                    <a:pt x="1765300" y="2019300"/>
                  </a:lnTo>
                  <a:close/>
                </a:path>
              </a:pathLst>
            </a:custGeom>
            <a:blipFill>
              <a:blip r:embed="rId3"/>
              <a:stretch>
                <a:fillRect l="-35791" t="0" r="-35791" b="0"/>
              </a:stretch>
            </a:blipFill>
          </p:spPr>
        </p:sp>
        <p:sp>
          <p:nvSpPr>
            <p:cNvPr name="Freeform 7" id="7"/>
            <p:cNvSpPr/>
            <p:nvPr/>
          </p:nvSpPr>
          <p:spPr>
            <a:xfrm flipH="false" flipV="false" rot="0">
              <a:off x="38100" y="4089400"/>
              <a:ext cx="1765300" cy="2019300"/>
            </a:xfrm>
            <a:custGeom>
              <a:avLst/>
              <a:gdLst/>
              <a:ahLst/>
              <a:cxnLst/>
              <a:rect r="r" b="b" t="t" l="l"/>
              <a:pathLst>
                <a:path h="2019300" w="1765300">
                  <a:moveTo>
                    <a:pt x="1765300" y="2019300"/>
                  </a:moveTo>
                  <a:lnTo>
                    <a:pt x="0" y="2019300"/>
                  </a:lnTo>
                  <a:lnTo>
                    <a:pt x="0" y="0"/>
                  </a:lnTo>
                  <a:lnTo>
                    <a:pt x="1765300" y="0"/>
                  </a:lnTo>
                  <a:lnTo>
                    <a:pt x="1765300" y="2019300"/>
                  </a:lnTo>
                  <a:close/>
                </a:path>
              </a:pathLst>
            </a:custGeom>
            <a:blipFill>
              <a:blip r:embed="rId4"/>
              <a:stretch>
                <a:fillRect l="-35791" t="0" r="-35791" b="0"/>
              </a:stretch>
            </a:blipFill>
          </p:spPr>
        </p:sp>
        <p:sp>
          <p:nvSpPr>
            <p:cNvPr name="Freeform 8" id="8"/>
            <p:cNvSpPr/>
            <p:nvPr/>
          </p:nvSpPr>
          <p:spPr>
            <a:xfrm flipH="false" flipV="false" rot="0">
              <a:off x="0" y="0"/>
              <a:ext cx="1841500" cy="6146800"/>
            </a:xfrm>
            <a:custGeom>
              <a:avLst/>
              <a:gdLst/>
              <a:ahLst/>
              <a:cxnLst/>
              <a:rect r="r" b="b" t="t" l="l"/>
              <a:pathLst>
                <a:path h="6146800" w="1841500">
                  <a:moveTo>
                    <a:pt x="1841500" y="6146800"/>
                  </a:moveTo>
                  <a:lnTo>
                    <a:pt x="0" y="6146800"/>
                  </a:lnTo>
                  <a:lnTo>
                    <a:pt x="0" y="0"/>
                  </a:lnTo>
                  <a:lnTo>
                    <a:pt x="1841500" y="0"/>
                  </a:lnTo>
                  <a:lnTo>
                    <a:pt x="1841500" y="6146800"/>
                  </a:lnTo>
                  <a:close/>
                </a:path>
              </a:pathLst>
            </a:custGeom>
            <a:blipFill>
              <a:blip r:embed="rId5"/>
              <a:stretch>
                <a:fillRect l="0" t="-140" r="0" b="-140"/>
              </a:stretch>
            </a:blipFill>
          </p:spPr>
        </p:sp>
      </p:grpSp>
      <p:grpSp>
        <p:nvGrpSpPr>
          <p:cNvPr name="Group 9" id="9"/>
          <p:cNvGrpSpPr/>
          <p:nvPr/>
        </p:nvGrpSpPr>
        <p:grpSpPr>
          <a:xfrm rot="-10800000">
            <a:off x="739098" y="-246896"/>
            <a:ext cx="2988909" cy="10779673"/>
            <a:chOff x="0" y="0"/>
            <a:chExt cx="3985213" cy="14372898"/>
          </a:xfrm>
        </p:grpSpPr>
        <p:sp>
          <p:nvSpPr>
            <p:cNvPr name="Freeform 10" id="10"/>
            <p:cNvSpPr/>
            <p:nvPr/>
          </p:nvSpPr>
          <p:spPr>
            <a:xfrm flipH="false" flipV="false" rot="-10800000">
              <a:off x="0" y="7186449"/>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10800000">
              <a:off x="0" y="0"/>
              <a:ext cx="3985213" cy="7186449"/>
            </a:xfrm>
            <a:custGeom>
              <a:avLst/>
              <a:gdLst/>
              <a:ahLst/>
              <a:cxnLst/>
              <a:rect r="r" b="b" t="t" l="l"/>
              <a:pathLst>
                <a:path h="7186449" w="3985213">
                  <a:moveTo>
                    <a:pt x="0" y="0"/>
                  </a:moveTo>
                  <a:lnTo>
                    <a:pt x="3985213" y="0"/>
                  </a:lnTo>
                  <a:lnTo>
                    <a:pt x="3985213" y="7186449"/>
                  </a:lnTo>
                  <a:lnTo>
                    <a:pt x="0" y="718644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TextBox 12" id="12"/>
          <p:cNvSpPr txBox="true"/>
          <p:nvPr/>
        </p:nvSpPr>
        <p:spPr>
          <a:xfrm rot="0">
            <a:off x="7506151" y="477837"/>
            <a:ext cx="7759796" cy="1158875"/>
          </a:xfrm>
          <a:prstGeom prst="rect">
            <a:avLst/>
          </a:prstGeom>
        </p:spPr>
        <p:txBody>
          <a:bodyPr anchor="t" rtlCol="false" tIns="0" lIns="0" bIns="0" rIns="0">
            <a:spAutoFit/>
          </a:bodyPr>
          <a:lstStyle/>
          <a:p>
            <a:pPr algn="l" marL="0" indent="0" lvl="0">
              <a:lnSpc>
                <a:spcPts val="8800"/>
              </a:lnSpc>
              <a:spcBef>
                <a:spcPct val="0"/>
              </a:spcBef>
            </a:pPr>
            <a:r>
              <a:rPr lang="en-US" sz="8000">
                <a:solidFill>
                  <a:srgbClr val="C89F65"/>
                </a:solidFill>
                <a:latin typeface="Tek Tall Arabic"/>
              </a:rPr>
              <a:t>APPROACH</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1933" r="0" b="-21933"/>
            </a:stretch>
          </a:blipFill>
        </p:spPr>
      </p:sp>
      <p:sp>
        <p:nvSpPr>
          <p:cNvPr name="AutoShape 3" id="3"/>
          <p:cNvSpPr/>
          <p:nvPr/>
        </p:nvSpPr>
        <p:spPr>
          <a:xfrm>
            <a:off x="9653278" y="1719080"/>
            <a:ext cx="12311601"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328464" y="2048205"/>
            <a:ext cx="9324814" cy="6819547"/>
          </a:xfrm>
          <a:custGeom>
            <a:avLst/>
            <a:gdLst/>
            <a:ahLst/>
            <a:cxnLst/>
            <a:rect r="r" b="b" t="t" l="l"/>
            <a:pathLst>
              <a:path h="6819547" w="9324814">
                <a:moveTo>
                  <a:pt x="0" y="0"/>
                </a:moveTo>
                <a:lnTo>
                  <a:pt x="9324814" y="0"/>
                </a:lnTo>
                <a:lnTo>
                  <a:pt x="9324814" y="6819548"/>
                </a:lnTo>
                <a:lnTo>
                  <a:pt x="0" y="6819548"/>
                </a:lnTo>
                <a:lnTo>
                  <a:pt x="0" y="0"/>
                </a:lnTo>
                <a:close/>
              </a:path>
            </a:pathLst>
          </a:custGeom>
          <a:blipFill>
            <a:blip r:embed="rId3">
              <a:alphaModFix amt="81000"/>
            </a:blip>
            <a:stretch>
              <a:fillRect l="0" t="0" r="0" b="0"/>
            </a:stretch>
          </a:blipFill>
          <a:ln cap="sq">
            <a:noFill/>
            <a:prstDash val="solid"/>
            <a:miter/>
          </a:ln>
        </p:spPr>
      </p:sp>
      <p:sp>
        <p:nvSpPr>
          <p:cNvPr name="TextBox 5" id="5"/>
          <p:cNvSpPr txBox="true"/>
          <p:nvPr/>
        </p:nvSpPr>
        <p:spPr>
          <a:xfrm rot="0">
            <a:off x="10855386" y="282414"/>
            <a:ext cx="5437849"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GENRE ANALYSIS</a:t>
            </a:r>
          </a:p>
        </p:txBody>
      </p:sp>
      <p:sp>
        <p:nvSpPr>
          <p:cNvPr name="TextBox 6" id="6"/>
          <p:cNvSpPr txBox="true"/>
          <p:nvPr/>
        </p:nvSpPr>
        <p:spPr>
          <a:xfrm rot="0">
            <a:off x="10098960" y="3261768"/>
            <a:ext cx="7830117" cy="3990508"/>
          </a:xfrm>
          <a:prstGeom prst="rect">
            <a:avLst/>
          </a:prstGeom>
        </p:spPr>
        <p:txBody>
          <a:bodyPr anchor="t" rtlCol="false" tIns="0" lIns="0" bIns="0" rIns="0">
            <a:spAutoFit/>
          </a:bodyPr>
          <a:lstStyle/>
          <a:p>
            <a:pPr algn="l">
              <a:lnSpc>
                <a:spcPts val="2878"/>
              </a:lnSpc>
            </a:pPr>
            <a:r>
              <a:rPr lang="en-US" sz="2056">
                <a:solidFill>
                  <a:srgbClr val="FFFFFF"/>
                </a:solidFill>
                <a:latin typeface="IBM Plex Sans Condensed"/>
              </a:rPr>
              <a:t>The top 5 Most Common Genre are, Drama , Comedy, Thriller, Action, Romance . </a:t>
            </a:r>
          </a:p>
          <a:p>
            <a:pPr algn="l">
              <a:lnSpc>
                <a:spcPts val="2878"/>
              </a:lnSpc>
            </a:pPr>
            <a:r>
              <a:rPr lang="en-US" sz="2056">
                <a:solidFill>
                  <a:srgbClr val="FFFFFF"/>
                </a:solidFill>
                <a:latin typeface="IBM Plex Sans Condensed"/>
              </a:rPr>
              <a:t>Directors have worked on these Genres more as per the IMDB Movies data, Where Minimum IMDB score they have attended is 1.7 by action and comedy  while Maximum of 9.3 by Drama</a:t>
            </a:r>
          </a:p>
          <a:p>
            <a:pPr algn="l">
              <a:lnSpc>
                <a:spcPts val="2878"/>
              </a:lnSpc>
            </a:pPr>
            <a:r>
              <a:rPr lang="en-US" sz="2056">
                <a:solidFill>
                  <a:srgbClr val="FFFFFF"/>
                </a:solidFill>
                <a:latin typeface="IBM Plex Sans Condensed"/>
              </a:rPr>
              <a:t>Most of the movies for these genres have IMDB score of ranging from 3.4 to 8.6 with average IMDB score of  6.37 with median and mode  of  IMDB Score of 6.46.</a:t>
            </a:r>
          </a:p>
          <a:p>
            <a:pPr algn="l" marL="0" indent="0" lvl="0">
              <a:lnSpc>
                <a:spcPts val="2878"/>
              </a:lnSpc>
              <a:spcBef>
                <a:spcPct val="0"/>
              </a:spcBef>
            </a:pPr>
            <a:r>
              <a:rPr lang="en-US" sz="2056">
                <a:solidFill>
                  <a:srgbClr val="FFFFFF"/>
                </a:solidFill>
                <a:latin typeface="IBM Plex Sans Condensed"/>
              </a:rPr>
              <a:t>Futher more analysis of variance and standard deviation we got a value of 1.16 and  1. 07 respectively which states that the movies are distributed by on an average +/-1.16  to the mean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a:off x="0" y="2040245"/>
            <a:ext cx="9144000"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159186" y="776439"/>
            <a:ext cx="6752954" cy="4183405"/>
          </a:xfrm>
          <a:custGeom>
            <a:avLst/>
            <a:gdLst/>
            <a:ahLst/>
            <a:cxnLst/>
            <a:rect r="r" b="b" t="t" l="l"/>
            <a:pathLst>
              <a:path h="4183405" w="6752954">
                <a:moveTo>
                  <a:pt x="0" y="0"/>
                </a:moveTo>
                <a:lnTo>
                  <a:pt x="6752955" y="0"/>
                </a:lnTo>
                <a:lnTo>
                  <a:pt x="6752955" y="4183405"/>
                </a:lnTo>
                <a:lnTo>
                  <a:pt x="0" y="4183405"/>
                </a:lnTo>
                <a:lnTo>
                  <a:pt x="0" y="0"/>
                </a:lnTo>
                <a:close/>
              </a:path>
            </a:pathLst>
          </a:custGeom>
          <a:blipFill>
            <a:blip r:embed="rId3">
              <a:alphaModFix amt="80000"/>
            </a:blip>
            <a:stretch>
              <a:fillRect l="0" t="0" r="0" b="0"/>
            </a:stretch>
          </a:blipFill>
        </p:spPr>
      </p:sp>
      <p:sp>
        <p:nvSpPr>
          <p:cNvPr name="Freeform 5" id="5"/>
          <p:cNvSpPr/>
          <p:nvPr/>
        </p:nvSpPr>
        <p:spPr>
          <a:xfrm flipH="false" flipV="false" rot="0">
            <a:off x="10159186" y="5143500"/>
            <a:ext cx="6752954" cy="4114800"/>
          </a:xfrm>
          <a:custGeom>
            <a:avLst/>
            <a:gdLst/>
            <a:ahLst/>
            <a:cxnLst/>
            <a:rect r="r" b="b" t="t" l="l"/>
            <a:pathLst>
              <a:path h="4114800" w="6752954">
                <a:moveTo>
                  <a:pt x="0" y="0"/>
                </a:moveTo>
                <a:lnTo>
                  <a:pt x="6752955" y="0"/>
                </a:lnTo>
                <a:lnTo>
                  <a:pt x="6752955" y="4114800"/>
                </a:lnTo>
                <a:lnTo>
                  <a:pt x="0" y="4114800"/>
                </a:lnTo>
                <a:lnTo>
                  <a:pt x="0" y="0"/>
                </a:lnTo>
                <a:close/>
              </a:path>
            </a:pathLst>
          </a:custGeom>
          <a:blipFill>
            <a:blip r:embed="rId4">
              <a:alphaModFix amt="80000"/>
            </a:blip>
            <a:stretch>
              <a:fillRect l="0" t="0" r="0" b="0"/>
            </a:stretch>
          </a:blipFill>
        </p:spPr>
      </p:sp>
      <p:sp>
        <p:nvSpPr>
          <p:cNvPr name="Freeform 6" id="6"/>
          <p:cNvSpPr/>
          <p:nvPr/>
        </p:nvSpPr>
        <p:spPr>
          <a:xfrm flipH="false" flipV="false" rot="0">
            <a:off x="2315491" y="2297420"/>
            <a:ext cx="7225430" cy="4377874"/>
          </a:xfrm>
          <a:custGeom>
            <a:avLst/>
            <a:gdLst/>
            <a:ahLst/>
            <a:cxnLst/>
            <a:rect r="r" b="b" t="t" l="l"/>
            <a:pathLst>
              <a:path h="4377874" w="7225430">
                <a:moveTo>
                  <a:pt x="0" y="0"/>
                </a:moveTo>
                <a:lnTo>
                  <a:pt x="7225430" y="0"/>
                </a:lnTo>
                <a:lnTo>
                  <a:pt x="7225430" y="4377874"/>
                </a:lnTo>
                <a:lnTo>
                  <a:pt x="0" y="4377874"/>
                </a:lnTo>
                <a:lnTo>
                  <a:pt x="0" y="0"/>
                </a:lnTo>
                <a:close/>
              </a:path>
            </a:pathLst>
          </a:custGeom>
          <a:blipFill>
            <a:blip r:embed="rId5">
              <a:alphaModFix amt="80000"/>
            </a:blip>
            <a:stretch>
              <a:fillRect l="0" t="0" r="0" b="0"/>
            </a:stretch>
          </a:blipFill>
        </p:spPr>
      </p:sp>
      <p:sp>
        <p:nvSpPr>
          <p:cNvPr name="TextBox 7" id="7"/>
          <p:cNvSpPr txBox="true"/>
          <p:nvPr/>
        </p:nvSpPr>
        <p:spPr>
          <a:xfrm rot="0">
            <a:off x="1227764" y="546185"/>
            <a:ext cx="6097276"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DURATION ANALYSIS</a:t>
            </a:r>
          </a:p>
        </p:txBody>
      </p:sp>
      <p:sp>
        <p:nvSpPr>
          <p:cNvPr name="TextBox 8" id="8"/>
          <p:cNvSpPr txBox="true"/>
          <p:nvPr/>
        </p:nvSpPr>
        <p:spPr>
          <a:xfrm rot="0">
            <a:off x="247285" y="6724024"/>
            <a:ext cx="7830117" cy="2534276"/>
          </a:xfrm>
          <a:prstGeom prst="rect">
            <a:avLst/>
          </a:prstGeom>
        </p:spPr>
        <p:txBody>
          <a:bodyPr anchor="t" rtlCol="false" tIns="0" lIns="0" bIns="0" rIns="0">
            <a:spAutoFit/>
          </a:bodyPr>
          <a:lstStyle/>
          <a:p>
            <a:pPr algn="l">
              <a:lnSpc>
                <a:spcPts val="2878"/>
              </a:lnSpc>
            </a:pPr>
            <a:r>
              <a:rPr lang="en-US" sz="2056">
                <a:solidFill>
                  <a:srgbClr val="FFFFFF"/>
                </a:solidFill>
                <a:latin typeface="IBM Plex Sans Condensed"/>
              </a:rPr>
              <a:t>Most of the movies lies in the duration range of 74 mins to 163 mins, where the Maximum IMDB score 9.3 and Minimum is 1.6,</a:t>
            </a:r>
          </a:p>
          <a:p>
            <a:pPr algn="l">
              <a:lnSpc>
                <a:spcPts val="2878"/>
              </a:lnSpc>
            </a:pPr>
            <a:r>
              <a:rPr lang="en-US" sz="2056">
                <a:solidFill>
                  <a:srgbClr val="FFFFFF"/>
                </a:solidFill>
                <a:latin typeface="IBM Plex Sans Condensed"/>
              </a:rPr>
              <a:t>The Average duration of the movies was 112.46 mins where the average IMDB score was 6.38.</a:t>
            </a:r>
          </a:p>
          <a:p>
            <a:pPr algn="l">
              <a:lnSpc>
                <a:spcPts val="2878"/>
              </a:lnSpc>
            </a:pPr>
            <a:r>
              <a:rPr lang="en-US" sz="2056">
                <a:solidFill>
                  <a:srgbClr val="FFFFFF"/>
                </a:solidFill>
                <a:latin typeface="IBM Plex Sans Condensed"/>
              </a:rPr>
              <a:t>As the duration increases their are high chances of Movie being scored by IMDB above 6.5. </a:t>
            </a:r>
          </a:p>
          <a:p>
            <a:pPr algn="l" marL="0" indent="0" lvl="0">
              <a:lnSpc>
                <a:spcPts val="2878"/>
              </a:lnSpc>
              <a:spcBef>
                <a:spcPct val="0"/>
              </a:spcBef>
            </a:pPr>
            <a:r>
              <a:rPr lang="en-US" sz="2056">
                <a:solidFill>
                  <a:srgbClr val="FFFFFF"/>
                </a:solidFill>
                <a:latin typeface="IBM Plex Sans Condensed"/>
              </a:rPr>
              <a:t>To attend the highest rating the movie should be of  average of 144 mins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AutoShape 3" id="3"/>
          <p:cNvSpPr/>
          <p:nvPr/>
        </p:nvSpPr>
        <p:spPr>
          <a:xfrm>
            <a:off x="9841936" y="2021195"/>
            <a:ext cx="9144000"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8700" y="419100"/>
            <a:ext cx="7713166" cy="9231345"/>
          </a:xfrm>
          <a:custGeom>
            <a:avLst/>
            <a:gdLst/>
            <a:ahLst/>
            <a:cxnLst/>
            <a:rect r="r" b="b" t="t" l="l"/>
            <a:pathLst>
              <a:path h="9231345" w="7713166">
                <a:moveTo>
                  <a:pt x="0" y="0"/>
                </a:moveTo>
                <a:lnTo>
                  <a:pt x="7713166" y="0"/>
                </a:lnTo>
                <a:lnTo>
                  <a:pt x="7713166" y="9231345"/>
                </a:lnTo>
                <a:lnTo>
                  <a:pt x="0" y="9231345"/>
                </a:lnTo>
                <a:lnTo>
                  <a:pt x="0" y="0"/>
                </a:lnTo>
                <a:close/>
              </a:path>
            </a:pathLst>
          </a:custGeom>
          <a:blipFill>
            <a:blip r:embed="rId3">
              <a:alphaModFix amt="90000"/>
            </a:blip>
            <a:stretch>
              <a:fillRect l="0" t="0" r="0" b="0"/>
            </a:stretch>
          </a:blipFill>
        </p:spPr>
      </p:sp>
      <p:sp>
        <p:nvSpPr>
          <p:cNvPr name="TextBox 5" id="5"/>
          <p:cNvSpPr txBox="true"/>
          <p:nvPr/>
        </p:nvSpPr>
        <p:spPr>
          <a:xfrm rot="0">
            <a:off x="11162024" y="400050"/>
            <a:ext cx="6097276"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LANGUAGE ANALYSIS</a:t>
            </a:r>
          </a:p>
        </p:txBody>
      </p:sp>
      <p:sp>
        <p:nvSpPr>
          <p:cNvPr name="TextBox 6" id="6"/>
          <p:cNvSpPr txBox="true"/>
          <p:nvPr/>
        </p:nvSpPr>
        <p:spPr>
          <a:xfrm rot="0">
            <a:off x="9586721" y="4775698"/>
            <a:ext cx="7830117" cy="4329269"/>
          </a:xfrm>
          <a:prstGeom prst="rect">
            <a:avLst/>
          </a:prstGeom>
        </p:spPr>
        <p:txBody>
          <a:bodyPr anchor="t" rtlCol="false" tIns="0" lIns="0" bIns="0" rIns="0">
            <a:spAutoFit/>
          </a:bodyPr>
          <a:lstStyle/>
          <a:p>
            <a:pPr algn="l">
              <a:lnSpc>
                <a:spcPts val="2878"/>
              </a:lnSpc>
            </a:pPr>
            <a:r>
              <a:rPr lang="en-US" sz="2056">
                <a:solidFill>
                  <a:srgbClr val="FFFFFF"/>
                </a:solidFill>
                <a:latin typeface="IBM Plex Sans Condensed"/>
              </a:rPr>
              <a:t>English, French, Hindi, Mandarin and Spanish are the top 5 Languages  choosed by the Directors and Producers to communicate with the audiance through their movies. From which English is the most used language with count of 4437 movies.</a:t>
            </a:r>
          </a:p>
          <a:p>
            <a:pPr algn="l">
              <a:lnSpc>
                <a:spcPts val="2878"/>
              </a:lnSpc>
            </a:pPr>
            <a:r>
              <a:rPr lang="en-US" sz="2056">
                <a:solidFill>
                  <a:srgbClr val="FFFFFF"/>
                </a:solidFill>
                <a:latin typeface="IBM Plex Sans Condensed"/>
              </a:rPr>
              <a:t>While English is the most used language and  have shown Volatility in terms of  IMDB score ranging from Lowest rating of 1.6 to highest rating of 9.3, on other hand other languages have shown the stable range from 3.2 to 8.5</a:t>
            </a:r>
          </a:p>
          <a:p>
            <a:pPr algn="l">
              <a:lnSpc>
                <a:spcPts val="2878"/>
              </a:lnSpc>
            </a:pPr>
            <a:r>
              <a:rPr lang="en-US" sz="2056">
                <a:solidFill>
                  <a:srgbClr val="FFFFFF"/>
                </a:solidFill>
                <a:latin typeface="IBM Plex Sans Condensed"/>
              </a:rPr>
              <a:t>The average IMDB score for these 5 languages is  6.38 with median of 6.5 and average distance of the other scores from the mean is 1.1</a:t>
            </a:r>
          </a:p>
          <a:p>
            <a:pPr algn="l">
              <a:lnSpc>
                <a:spcPts val="2878"/>
              </a:lnSpc>
            </a:pPr>
          </a:p>
          <a:p>
            <a:pPr algn="l" marL="0" indent="0" lvl="0">
              <a:lnSpc>
                <a:spcPts val="2878"/>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AutoShape 3" id="3"/>
          <p:cNvSpPr/>
          <p:nvPr/>
        </p:nvSpPr>
        <p:spPr>
          <a:xfrm>
            <a:off x="402134" y="1801331"/>
            <a:ext cx="9144000"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8653713" y="2079738"/>
            <a:ext cx="9388257" cy="5632954"/>
          </a:xfrm>
          <a:custGeom>
            <a:avLst/>
            <a:gdLst/>
            <a:ahLst/>
            <a:cxnLst/>
            <a:rect r="r" b="b" t="t" l="l"/>
            <a:pathLst>
              <a:path h="5632954" w="9388257">
                <a:moveTo>
                  <a:pt x="0" y="0"/>
                </a:moveTo>
                <a:lnTo>
                  <a:pt x="9388258" y="0"/>
                </a:lnTo>
                <a:lnTo>
                  <a:pt x="9388258" y="5632954"/>
                </a:lnTo>
                <a:lnTo>
                  <a:pt x="0" y="5632954"/>
                </a:lnTo>
                <a:lnTo>
                  <a:pt x="0" y="0"/>
                </a:lnTo>
                <a:close/>
              </a:path>
            </a:pathLst>
          </a:custGeom>
          <a:blipFill>
            <a:blip r:embed="rId3">
              <a:alphaModFix amt="80000"/>
            </a:blip>
            <a:stretch>
              <a:fillRect l="0" t="0" r="0" b="0"/>
            </a:stretch>
          </a:blipFill>
        </p:spPr>
      </p:sp>
      <p:sp>
        <p:nvSpPr>
          <p:cNvPr name="TextBox 5" id="5"/>
          <p:cNvSpPr txBox="true"/>
          <p:nvPr/>
        </p:nvSpPr>
        <p:spPr>
          <a:xfrm rot="0">
            <a:off x="1204689" y="400050"/>
            <a:ext cx="6097276" cy="1238250"/>
          </a:xfrm>
          <a:prstGeom prst="rect">
            <a:avLst/>
          </a:prstGeom>
        </p:spPr>
        <p:txBody>
          <a:bodyPr anchor="t" rtlCol="false" tIns="0" lIns="0" bIns="0" rIns="0">
            <a:spAutoFit/>
          </a:bodyPr>
          <a:lstStyle/>
          <a:p>
            <a:pPr algn="l">
              <a:lnSpc>
                <a:spcPts val="9600"/>
              </a:lnSpc>
            </a:pPr>
            <a:r>
              <a:rPr lang="en-US" sz="8000">
                <a:solidFill>
                  <a:srgbClr val="C89F65"/>
                </a:solidFill>
                <a:latin typeface="Tek Tall Arabic"/>
              </a:rPr>
              <a:t>DIRECTORS ANALYSIS</a:t>
            </a:r>
          </a:p>
        </p:txBody>
      </p:sp>
      <p:sp>
        <p:nvSpPr>
          <p:cNvPr name="TextBox 6" id="6"/>
          <p:cNvSpPr txBox="true"/>
          <p:nvPr/>
        </p:nvSpPr>
        <p:spPr>
          <a:xfrm rot="0">
            <a:off x="618525" y="2517164"/>
            <a:ext cx="7830117" cy="2881469"/>
          </a:xfrm>
          <a:prstGeom prst="rect">
            <a:avLst/>
          </a:prstGeom>
        </p:spPr>
        <p:txBody>
          <a:bodyPr anchor="t" rtlCol="false" tIns="0" lIns="0" bIns="0" rIns="0">
            <a:spAutoFit/>
          </a:bodyPr>
          <a:lstStyle/>
          <a:p>
            <a:pPr algn="l">
              <a:lnSpc>
                <a:spcPts val="2878"/>
              </a:lnSpc>
            </a:pPr>
            <a:r>
              <a:rPr lang="en-US" sz="2056">
                <a:solidFill>
                  <a:srgbClr val="FFFFFF"/>
                </a:solidFill>
                <a:latin typeface="IBM Plex Sans Condensed"/>
              </a:rPr>
              <a:t>Sadyk Sher-Niyaz, </a:t>
            </a:r>
            <a:r>
              <a:rPr lang="en-US" sz="2056">
                <a:solidFill>
                  <a:srgbClr val="FFFFFF"/>
                </a:solidFill>
                <a:latin typeface="IBM Plex Sans Condensed"/>
              </a:rPr>
              <a:t>Charles Chaplin</a:t>
            </a:r>
            <a:r>
              <a:rPr lang="en-US" sz="2056">
                <a:solidFill>
                  <a:srgbClr val="FFFFFF"/>
                </a:solidFill>
                <a:latin typeface="IBM Plex Sans Condensed"/>
              </a:rPr>
              <a:t>, </a:t>
            </a:r>
            <a:r>
              <a:rPr lang="en-US" sz="2056">
                <a:solidFill>
                  <a:srgbClr val="FFFFFF"/>
                </a:solidFill>
                <a:latin typeface="IBM Plex Sans Condensed"/>
              </a:rPr>
              <a:t>Damien Chazelle, Majid Majidi, Raja Menon, Ron Fricke</a:t>
            </a:r>
            <a:r>
              <a:rPr lang="en-US" sz="2056">
                <a:solidFill>
                  <a:srgbClr val="FFFFFF"/>
                </a:solidFill>
                <a:latin typeface="IBM Plex Sans Condensed"/>
              </a:rPr>
              <a:t>, </a:t>
            </a:r>
            <a:r>
              <a:rPr lang="en-US" sz="2056">
                <a:solidFill>
                  <a:srgbClr val="FFFFFF"/>
                </a:solidFill>
                <a:latin typeface="IBM Plex Sans Condensed"/>
              </a:rPr>
              <a:t>Tony Kaye are the top Directors that have an Average IMDB score of 8.5 and above with atleast 2 movies in their bags.</a:t>
            </a:r>
          </a:p>
          <a:p>
            <a:pPr algn="l">
              <a:lnSpc>
                <a:spcPts val="2878"/>
              </a:lnSpc>
            </a:pPr>
            <a:r>
              <a:rPr lang="en-US" sz="2056">
                <a:solidFill>
                  <a:srgbClr val="FFFFFF"/>
                </a:solidFill>
                <a:latin typeface="IBM Plex Sans Condensed"/>
              </a:rPr>
              <a:t>They have performed better than 99.97 % of other Derectors in the entier dataset. </a:t>
            </a:r>
          </a:p>
          <a:p>
            <a:pPr algn="l">
              <a:lnSpc>
                <a:spcPts val="2878"/>
              </a:lnSpc>
            </a:pPr>
            <a:r>
              <a:rPr lang="en-US" sz="2056">
                <a:solidFill>
                  <a:srgbClr val="FFFFFF"/>
                </a:solidFill>
                <a:latin typeface="IBM Plex Sans Condensed"/>
              </a:rPr>
              <a:t>There are more directors in the list who have performed better than 90 % of the other directors.</a:t>
            </a:r>
          </a:p>
          <a:p>
            <a:pPr algn="l" marL="0" indent="0" lvl="0">
              <a:lnSpc>
                <a:spcPts val="2878"/>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DAGHKGzt5rk</dc:identifier>
  <dcterms:modified xsi:type="dcterms:W3CDTF">2011-08-01T06:04:30Z</dcterms:modified>
  <cp:revision>1</cp:revision>
  <dc:title>IMDB Movies Analysis</dc:title>
</cp:coreProperties>
</file>

<file path=docProps/thumbnail.jpeg>
</file>